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3"/>
  </p:notesMasterIdLst>
  <p:sldIdLst>
    <p:sldId id="256" r:id="rId2"/>
    <p:sldId id="262" r:id="rId3"/>
    <p:sldId id="257" r:id="rId4"/>
    <p:sldId id="263" r:id="rId5"/>
    <p:sldId id="260" r:id="rId6"/>
    <p:sldId id="265" r:id="rId7"/>
    <p:sldId id="269" r:id="rId8"/>
    <p:sldId id="267" r:id="rId9"/>
    <p:sldId id="268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  <a:srgbClr val="46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 autoAdjust="0"/>
  </p:normalViewPr>
  <p:slideViewPr>
    <p:cSldViewPr snapToGrid="0">
      <p:cViewPr varScale="1">
        <p:scale>
          <a:sx n="86" d="100"/>
          <a:sy n="86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5CC40-E5C3-4001-9F97-0A5F168DF788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7B35-54E9-4B2A-9907-C3CD6B7B48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33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05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89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7B35-54E9-4B2A-9907-C3CD6B7B487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18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322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3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3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88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5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9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3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1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8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4/11/2021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5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B278333-C61D-4D6A-97A7-BA37F8CB8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MHW2</a:t>
            </a:r>
            <a:br>
              <a:rPr lang="it-IT" dirty="0"/>
            </a:br>
            <a:r>
              <a:rPr lang="it-IT" dirty="0" err="1"/>
              <a:t>html+css+js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32F1303-FF34-4A33-9FFC-7B9A6D94E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Terranova Matteo </a:t>
            </a:r>
          </a:p>
          <a:p>
            <a:r>
              <a:rPr lang="it-IT" dirty="0"/>
              <a:t>O46002133</a:t>
            </a:r>
          </a:p>
          <a:p>
            <a:r>
              <a:rPr lang="it-IT" dirty="0"/>
              <a:t>11-04-21</a:t>
            </a:r>
          </a:p>
        </p:txBody>
      </p:sp>
    </p:spTree>
    <p:extLst>
      <p:ext uri="{BB962C8B-B14F-4D97-AF65-F5344CB8AC3E}">
        <p14:creationId xmlns:p14="http://schemas.microsoft.com/office/powerpoint/2010/main" val="161195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2B19E1F-3595-4FF7-829E-50D3720E5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2250" t="35569" r="1250" b="1765"/>
          <a:stretch/>
        </p:blipFill>
        <p:spPr>
          <a:xfrm>
            <a:off x="0" y="803516"/>
            <a:ext cx="8229601" cy="335368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2C7C3B-9133-4DD1-A844-5F736AE8D3C0}"/>
              </a:ext>
            </a:extLst>
          </p:cNvPr>
          <p:cNvSpPr txBox="1"/>
          <p:nvPr/>
        </p:nvSpPr>
        <p:spPr>
          <a:xfrm>
            <a:off x="8229601" y="0"/>
            <a:ext cx="3962400" cy="6894195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function </a:t>
            </a:r>
            <a:r>
              <a:rPr lang="it-IT" sz="1100" dirty="0" err="1">
                <a:solidFill>
                  <a:schemeClr val="bg1"/>
                </a:solidFill>
              </a:rPr>
              <a:t>search</a:t>
            </a:r>
            <a:r>
              <a:rPr lang="it-IT" sz="1100" dirty="0">
                <a:solidFill>
                  <a:schemeClr val="bg1"/>
                </a:solidFill>
              </a:rPr>
              <a:t>()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input = </a:t>
            </a:r>
            <a:r>
              <a:rPr lang="it-IT" sz="1100" dirty="0" err="1">
                <a:solidFill>
                  <a:schemeClr val="bg1"/>
                </a:solidFill>
              </a:rPr>
              <a:t>document.getElementById</a:t>
            </a:r>
            <a:r>
              <a:rPr lang="it-IT" sz="1100" dirty="0">
                <a:solidFill>
                  <a:schemeClr val="bg1"/>
                </a:solidFill>
              </a:rPr>
              <a:t>("barra-ricerca");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filtro = </a:t>
            </a:r>
            <a:r>
              <a:rPr lang="it-IT" sz="1100" dirty="0" err="1">
                <a:solidFill>
                  <a:schemeClr val="bg1"/>
                </a:solidFill>
              </a:rPr>
              <a:t>input.value.toUpperCase</a:t>
            </a:r>
            <a:r>
              <a:rPr lang="it-IT" sz="1100" dirty="0">
                <a:solidFill>
                  <a:schemeClr val="bg1"/>
                </a:solidFill>
              </a:rPr>
              <a:t>();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lista = </a:t>
            </a:r>
            <a:r>
              <a:rPr lang="it-IT" sz="1100" dirty="0" err="1">
                <a:solidFill>
                  <a:schemeClr val="bg1"/>
                </a:solidFill>
              </a:rPr>
              <a:t>document.getElementById</a:t>
            </a:r>
            <a:r>
              <a:rPr lang="it-IT" sz="1100" dirty="0">
                <a:solidFill>
                  <a:schemeClr val="bg1"/>
                </a:solidFill>
              </a:rPr>
              <a:t>("elenco");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voci = </a:t>
            </a:r>
            <a:r>
              <a:rPr lang="it-IT" sz="1100" dirty="0" err="1">
                <a:solidFill>
                  <a:schemeClr val="bg1"/>
                </a:solidFill>
              </a:rPr>
              <a:t>lista.getElementsByTagName</a:t>
            </a:r>
            <a:r>
              <a:rPr lang="it-IT" sz="1100" dirty="0">
                <a:solidFill>
                  <a:schemeClr val="bg1"/>
                </a:solidFill>
              </a:rPr>
              <a:t>("h2");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box = </a:t>
            </a:r>
            <a:r>
              <a:rPr lang="it-IT" sz="1100" dirty="0" err="1">
                <a:solidFill>
                  <a:schemeClr val="bg1"/>
                </a:solidFill>
              </a:rPr>
              <a:t>lista.getElementsByClassName</a:t>
            </a:r>
            <a:r>
              <a:rPr lang="it-IT" sz="1100" dirty="0">
                <a:solidFill>
                  <a:schemeClr val="bg1"/>
                </a:solidFill>
              </a:rPr>
              <a:t>("box");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for (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i = 0; i &lt; </a:t>
            </a:r>
            <a:r>
              <a:rPr lang="it-IT" sz="1100" dirty="0" err="1">
                <a:solidFill>
                  <a:schemeClr val="bg1"/>
                </a:solidFill>
              </a:rPr>
              <a:t>voci.length</a:t>
            </a:r>
            <a:r>
              <a:rPr lang="it-IT" sz="1100" dirty="0">
                <a:solidFill>
                  <a:schemeClr val="bg1"/>
                </a:solidFill>
              </a:rPr>
              <a:t>; i++)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x = </a:t>
            </a:r>
            <a:r>
              <a:rPr lang="it-IT" sz="1100" dirty="0" err="1">
                <a:solidFill>
                  <a:schemeClr val="bg1"/>
                </a:solidFill>
              </a:rPr>
              <a:t>lista.getElementsByTagName</a:t>
            </a:r>
            <a:r>
              <a:rPr lang="it-IT" sz="1100" dirty="0">
                <a:solidFill>
                  <a:schemeClr val="bg1"/>
                </a:solidFill>
              </a:rPr>
              <a:t>("h2")[i];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testo = </a:t>
            </a:r>
            <a:r>
              <a:rPr lang="it-IT" sz="1100" dirty="0" err="1">
                <a:solidFill>
                  <a:schemeClr val="bg1"/>
                </a:solidFill>
              </a:rPr>
              <a:t>x.textContent</a:t>
            </a:r>
            <a:r>
              <a:rPr lang="it-IT" sz="1100" dirty="0">
                <a:solidFill>
                  <a:schemeClr val="bg1"/>
                </a:solidFill>
              </a:rPr>
              <a:t> || </a:t>
            </a:r>
            <a:r>
              <a:rPr lang="it-IT" sz="1100" dirty="0" err="1">
                <a:solidFill>
                  <a:schemeClr val="bg1"/>
                </a:solidFill>
              </a:rPr>
              <a:t>x.innerText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if</a:t>
            </a:r>
            <a:r>
              <a:rPr lang="it-IT" sz="1100" dirty="0">
                <a:solidFill>
                  <a:schemeClr val="bg1"/>
                </a:solidFill>
              </a:rPr>
              <a:t> (</a:t>
            </a:r>
            <a:r>
              <a:rPr lang="it-IT" sz="1100" dirty="0" err="1">
                <a:solidFill>
                  <a:schemeClr val="bg1"/>
                </a:solidFill>
              </a:rPr>
              <a:t>testo.toUpperCase</a:t>
            </a:r>
            <a:r>
              <a:rPr lang="it-IT" sz="1100" dirty="0">
                <a:solidFill>
                  <a:schemeClr val="bg1"/>
                </a:solidFill>
              </a:rPr>
              <a:t>().</a:t>
            </a:r>
            <a:r>
              <a:rPr lang="it-IT" sz="1100" dirty="0" err="1">
                <a:solidFill>
                  <a:schemeClr val="bg1"/>
                </a:solidFill>
              </a:rPr>
              <a:t>indexOf</a:t>
            </a:r>
            <a:r>
              <a:rPr lang="it-IT" sz="1100" dirty="0">
                <a:solidFill>
                  <a:schemeClr val="bg1"/>
                </a:solidFill>
              </a:rPr>
              <a:t>(filtro) &gt; -1)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box[i].</a:t>
            </a:r>
            <a:r>
              <a:rPr lang="it-IT" sz="1100" dirty="0" err="1">
                <a:solidFill>
                  <a:schemeClr val="bg1"/>
                </a:solidFill>
              </a:rPr>
              <a:t>style.display</a:t>
            </a:r>
            <a:r>
              <a:rPr lang="it-IT" sz="1100" dirty="0">
                <a:solidFill>
                  <a:schemeClr val="bg1"/>
                </a:solidFill>
              </a:rPr>
              <a:t> = "";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} else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box[i].</a:t>
            </a:r>
            <a:r>
              <a:rPr lang="it-IT" sz="1100" dirty="0" err="1">
                <a:solidFill>
                  <a:schemeClr val="bg1"/>
                </a:solidFill>
              </a:rPr>
              <a:t>style.display</a:t>
            </a:r>
            <a:r>
              <a:rPr lang="it-IT" sz="1100" dirty="0">
                <a:solidFill>
                  <a:schemeClr val="bg1"/>
                </a:solidFill>
              </a:rPr>
              <a:t> = "none";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}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}</a:t>
            </a:r>
          </a:p>
          <a:p>
            <a:r>
              <a:rPr lang="it-IT" sz="1100" dirty="0">
                <a:solidFill>
                  <a:schemeClr val="bg1"/>
                </a:solidFill>
              </a:rPr>
              <a:t>}</a:t>
            </a:r>
          </a:p>
          <a:p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r = </a:t>
            </a:r>
            <a:r>
              <a:rPr lang="it-IT" sz="1100" dirty="0" err="1">
                <a:solidFill>
                  <a:schemeClr val="bg1"/>
                </a:solidFill>
              </a:rPr>
              <a:t>document.querySelector</a:t>
            </a:r>
            <a:r>
              <a:rPr lang="it-IT" sz="1100" dirty="0">
                <a:solidFill>
                  <a:schemeClr val="bg1"/>
                </a:solidFill>
              </a:rPr>
              <a:t>("#barra-ricerca");</a:t>
            </a:r>
          </a:p>
          <a:p>
            <a:r>
              <a:rPr lang="it-IT" sz="1100" dirty="0" err="1">
                <a:solidFill>
                  <a:schemeClr val="bg1"/>
                </a:solidFill>
              </a:rPr>
              <a:t>r.addEventListener</a:t>
            </a:r>
            <a:r>
              <a:rPr lang="it-IT" sz="1100" dirty="0">
                <a:solidFill>
                  <a:schemeClr val="bg1"/>
                </a:solidFill>
              </a:rPr>
              <a:t>("</a:t>
            </a:r>
            <a:r>
              <a:rPr lang="it-IT" sz="1100" dirty="0" err="1">
                <a:solidFill>
                  <a:schemeClr val="bg1"/>
                </a:solidFill>
              </a:rPr>
              <a:t>keyup</a:t>
            </a:r>
            <a:r>
              <a:rPr lang="it-IT" sz="1100" dirty="0">
                <a:solidFill>
                  <a:schemeClr val="bg1"/>
                </a:solidFill>
              </a:rPr>
              <a:t>", </a:t>
            </a:r>
            <a:r>
              <a:rPr lang="it-IT" sz="1100" dirty="0" err="1">
                <a:solidFill>
                  <a:schemeClr val="bg1"/>
                </a:solidFill>
              </a:rPr>
              <a:t>search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77092324-6611-45C7-BC9B-A6DE53B47133}"/>
              </a:ext>
            </a:extLst>
          </p:cNvPr>
          <p:cNvSpPr txBox="1">
            <a:spLocks/>
          </p:cNvSpPr>
          <p:nvPr/>
        </p:nvSpPr>
        <p:spPr>
          <a:xfrm>
            <a:off x="61464" y="275196"/>
            <a:ext cx="4701035" cy="528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u="sng" dirty="0"/>
              <a:t>FUNZIONE RICERCA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4260D88-7FB5-4501-9612-05D5AD1E2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3" t="35144" r="12822" b="5944"/>
          <a:stretch/>
        </p:blipFill>
        <p:spPr>
          <a:xfrm>
            <a:off x="457199" y="3429057"/>
            <a:ext cx="7010401" cy="3063312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3A29760-026C-4AC5-8BD9-BF90199B6D84}"/>
              </a:ext>
            </a:extLst>
          </p:cNvPr>
          <p:cNvSpPr txBox="1"/>
          <p:nvPr/>
        </p:nvSpPr>
        <p:spPr>
          <a:xfrm>
            <a:off x="2641825" y="3972531"/>
            <a:ext cx="176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h2</a:t>
            </a:r>
          </a:p>
        </p:txBody>
      </p:sp>
      <p:sp>
        <p:nvSpPr>
          <p:cNvPr id="30" name="Parentesi quadra aperta 29">
            <a:extLst>
              <a:ext uri="{FF2B5EF4-FFF2-40B4-BE49-F238E27FC236}">
                <a16:creationId xmlns:a16="http://schemas.microsoft.com/office/drawing/2014/main" id="{46CC83CE-3E10-4C67-B53B-A762E5BBE198}"/>
              </a:ext>
            </a:extLst>
          </p:cNvPr>
          <p:cNvSpPr/>
          <p:nvPr/>
        </p:nvSpPr>
        <p:spPr>
          <a:xfrm rot="5400000">
            <a:off x="3493912" y="4164312"/>
            <a:ext cx="56747" cy="454900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90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69C0B89-05D2-45E7-98BC-FF15989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r="22412" b="-1"/>
          <a:stretch/>
        </p:blipFill>
        <p:spPr>
          <a:xfrm>
            <a:off x="6350" y="1091351"/>
            <a:ext cx="11292820" cy="421270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648FAB-53FD-4DC9-A6CD-0164CE056D71}"/>
              </a:ext>
            </a:extLst>
          </p:cNvPr>
          <p:cNvSpPr txBox="1"/>
          <p:nvPr/>
        </p:nvSpPr>
        <p:spPr>
          <a:xfrm>
            <a:off x="159233" y="-381673"/>
            <a:ext cx="4010820" cy="161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u="sng" spc="-50" dirty="0">
                <a:latin typeface="+mj-lt"/>
                <a:ea typeface="+mj-ea"/>
                <a:cs typeface="+mj-cs"/>
              </a:rPr>
              <a:t>FOOTER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4088C6-B844-487B-AF98-D3ADF29FB671}"/>
              </a:ext>
            </a:extLst>
          </p:cNvPr>
          <p:cNvSpPr txBox="1"/>
          <p:nvPr/>
        </p:nvSpPr>
        <p:spPr>
          <a:xfrm>
            <a:off x="389755" y="3381443"/>
            <a:ext cx="2039340" cy="1015663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footer </a:t>
            </a:r>
            <a:r>
              <a:rPr lang="en-US" sz="1200" dirty="0" err="1">
                <a:latin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border-radius: 100px;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height: 100px;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91C31F1F-397E-46B8-A171-1DB99E751484}"/>
              </a:ext>
            </a:extLst>
          </p:cNvPr>
          <p:cNvSpPr/>
          <p:nvPr/>
        </p:nvSpPr>
        <p:spPr>
          <a:xfrm>
            <a:off x="2435680" y="3110567"/>
            <a:ext cx="190511" cy="1469686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20" name="Parentesi quadra aperta 19">
            <a:extLst>
              <a:ext uri="{FF2B5EF4-FFF2-40B4-BE49-F238E27FC236}">
                <a16:creationId xmlns:a16="http://schemas.microsoft.com/office/drawing/2014/main" id="{5B346F9D-6894-454A-834A-1FA1134E3A04}"/>
              </a:ext>
            </a:extLst>
          </p:cNvPr>
          <p:cNvSpPr/>
          <p:nvPr/>
        </p:nvSpPr>
        <p:spPr>
          <a:xfrm rot="16200000" flipH="1" flipV="1">
            <a:off x="5947462" y="1261554"/>
            <a:ext cx="190511" cy="3377029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98021B2-0AFF-42FC-A369-81132429B375}"/>
              </a:ext>
            </a:extLst>
          </p:cNvPr>
          <p:cNvSpPr txBox="1"/>
          <p:nvPr/>
        </p:nvSpPr>
        <p:spPr>
          <a:xfrm>
            <a:off x="5646410" y="2471464"/>
            <a:ext cx="58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div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9A3B9A-F62B-4CF7-BC56-56B2B853729E}"/>
              </a:ext>
            </a:extLst>
          </p:cNvPr>
          <p:cNvSpPr txBox="1"/>
          <p:nvPr/>
        </p:nvSpPr>
        <p:spPr>
          <a:xfrm>
            <a:off x="7937296" y="3058278"/>
            <a:ext cx="2039340" cy="1384995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footer h1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margin: 10px;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font-size: 1.5em;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font-weight: normal;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color: </a:t>
            </a:r>
            <a:r>
              <a:rPr lang="en-US" sz="1200" dirty="0" err="1">
                <a:latin typeface="Consolas" panose="020B0609020204030204" pitchFamily="49" charset="0"/>
              </a:rPr>
              <a:t>rgb</a:t>
            </a:r>
            <a:r>
              <a:rPr lang="en-US" sz="1200" dirty="0">
                <a:latin typeface="Consolas" panose="020B0609020204030204" pitchFamily="49" charset="0"/>
              </a:rPr>
              <a:t>(150, 150, 150);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45565D4-50CC-49AD-98C0-C9056DF47838}"/>
              </a:ext>
            </a:extLst>
          </p:cNvPr>
          <p:cNvSpPr txBox="1"/>
          <p:nvPr/>
        </p:nvSpPr>
        <p:spPr>
          <a:xfrm>
            <a:off x="5202835" y="4439453"/>
            <a:ext cx="2039340" cy="830997"/>
          </a:xfrm>
          <a:prstGeom prst="rect">
            <a:avLst/>
          </a:prstGeom>
          <a:solidFill>
            <a:schemeClr val="bg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footer p {</a:t>
            </a:r>
          </a:p>
          <a:p>
            <a:r>
              <a:rPr lang="en-US" sz="1200" dirty="0"/>
              <a:t>  color: </a:t>
            </a:r>
            <a:r>
              <a:rPr lang="en-US" sz="1200" dirty="0" err="1"/>
              <a:t>rgb</a:t>
            </a:r>
            <a:r>
              <a:rPr lang="en-US" sz="1200" dirty="0"/>
              <a:t>(150, 150, 150);</a:t>
            </a:r>
          </a:p>
          <a:p>
            <a:r>
              <a:rPr lang="en-US" sz="1200" dirty="0"/>
              <a:t>  margin: 10px;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45A646-4F95-4E24-89A4-59B66AAB56E6}"/>
              </a:ext>
            </a:extLst>
          </p:cNvPr>
          <p:cNvSpPr txBox="1"/>
          <p:nvPr/>
        </p:nvSpPr>
        <p:spPr>
          <a:xfrm>
            <a:off x="2916169" y="202239"/>
            <a:ext cx="287606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effectLst/>
                <a:latin typeface="Consolas" panose="020B0609020204030204" pitchFamily="49" charset="0"/>
              </a:rPr>
              <a:t> HTML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&lt;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="Profilo.png" /&gt;</a:t>
            </a:r>
          </a:p>
          <a:p>
            <a:br>
              <a:rPr lang="it-IT" sz="1100" b="0" dirty="0"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effectLst/>
                <a:latin typeface="Consolas" panose="020B0609020204030204" pitchFamily="49" charset="0"/>
              </a:rPr>
              <a:t>      &lt;div&gt;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  &lt;h1&gt;Terranova Matteo&lt;/h1&gt;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  &lt;p&gt;O46002133&lt;/p&gt;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  &lt;/div&gt;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    &lt;/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4C424B-13AF-4439-8961-E9C990D13FB9}"/>
              </a:ext>
            </a:extLst>
          </p:cNvPr>
          <p:cNvSpPr txBox="1"/>
          <p:nvPr/>
        </p:nvSpPr>
        <p:spPr>
          <a:xfrm>
            <a:off x="7108440" y="271488"/>
            <a:ext cx="2942106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effectLst/>
                <a:latin typeface="Consolas" panose="020B0609020204030204" pitchFamily="49" charset="0"/>
              </a:rPr>
              <a:t>CSS</a:t>
            </a:r>
            <a:endParaRPr lang="it-IT" sz="1100" b="1" dirty="0">
              <a:effectLst/>
              <a:latin typeface="Consolas" panose="020B0609020204030204" pitchFamily="49" charset="0"/>
            </a:endParaRPr>
          </a:p>
          <a:p>
            <a:r>
              <a:rPr lang="it-IT" sz="1100" b="0" dirty="0" err="1"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background-color: rgb(30, 30, 30);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50px;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text-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display: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571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7BD94-DE59-4172-964F-A9BE6665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A04F7-723B-4D8D-B735-8C646580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Sviluppo della seconda pagina del sito: spazi espositivi </a:t>
            </a:r>
          </a:p>
          <a:p>
            <a:r>
              <a:rPr lang="it-IT" dirty="0"/>
              <a:t>L’ </a:t>
            </a:r>
            <a:r>
              <a:rPr lang="it-IT" dirty="0" err="1"/>
              <a:t>header</a:t>
            </a:r>
            <a:r>
              <a:rPr lang="it-IT" dirty="0"/>
              <a:t> acquisisce i pulsanti funzionati. </a:t>
            </a:r>
          </a:p>
          <a:p>
            <a:r>
              <a:rPr lang="it-IT" dirty="0"/>
              <a:t>La schermata degli stand permette la visualizzazione dei dettagli.</a:t>
            </a:r>
          </a:p>
          <a:p>
            <a:r>
              <a:rPr lang="it-IT" dirty="0"/>
              <a:t>Ogni stand può essere inserito una sola volta nei preferiti, una volta rimosso dalla sezione può essere re inserito liberamente.</a:t>
            </a:r>
          </a:p>
          <a:p>
            <a:r>
              <a:rPr lang="it-IT" dirty="0"/>
              <a:t>La funzione ricerca visualizza tutti gli stand che presentano la lettera inserita nel nome.</a:t>
            </a:r>
          </a:p>
        </p:txBody>
      </p:sp>
    </p:spTree>
    <p:extLst>
      <p:ext uri="{BB962C8B-B14F-4D97-AF65-F5344CB8AC3E}">
        <p14:creationId xmlns:p14="http://schemas.microsoft.com/office/powerpoint/2010/main" val="238613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752" y="0"/>
            <a:ext cx="5165308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A87A1-E008-492C-8D91-EA0B5488D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FE880D4-DADB-4113-855C-142F74184B09}"/>
              </a:ext>
            </a:extLst>
          </p:cNvPr>
          <p:cNvSpPr txBox="1">
            <a:spLocks/>
          </p:cNvSpPr>
          <p:nvPr/>
        </p:nvSpPr>
        <p:spPr>
          <a:xfrm>
            <a:off x="6197601" y="-302685"/>
            <a:ext cx="5552439" cy="4265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Il body si suddivide in tre sezioni</a:t>
            </a:r>
          </a:p>
          <a:p>
            <a:endParaRPr lang="it-IT" sz="48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Header</a:t>
            </a:r>
            <a:endParaRPr lang="it-IT" sz="36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Main</a:t>
            </a:r>
            <a:endParaRPr lang="it-IT" sz="3600" dirty="0"/>
          </a:p>
          <a:p>
            <a:pPr marL="742950" indent="-742950">
              <a:buFont typeface="+mj-lt"/>
              <a:buAutoNum type="arabicPeriod"/>
            </a:pPr>
            <a:r>
              <a:rPr lang="it-IT" sz="3600" dirty="0" err="1"/>
              <a:t>Footer</a:t>
            </a:r>
            <a:endParaRPr lang="it-IT" sz="3600" dirty="0"/>
          </a:p>
        </p:txBody>
      </p:sp>
      <p:sp>
        <p:nvSpPr>
          <p:cNvPr id="16" name="Parentesi quadra aperta 15">
            <a:extLst>
              <a:ext uri="{FF2B5EF4-FFF2-40B4-BE49-F238E27FC236}">
                <a16:creationId xmlns:a16="http://schemas.microsoft.com/office/drawing/2014/main" id="{15A946EF-7B8B-4C96-B93A-BE87DD96E10A}"/>
              </a:ext>
            </a:extLst>
          </p:cNvPr>
          <p:cNvSpPr/>
          <p:nvPr/>
        </p:nvSpPr>
        <p:spPr>
          <a:xfrm>
            <a:off x="1111033" y="33338"/>
            <a:ext cx="173100" cy="637222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1D37CD8-08C2-4635-8352-585FD6ECA128}"/>
              </a:ext>
            </a:extLst>
          </p:cNvPr>
          <p:cNvSpPr txBox="1"/>
          <p:nvPr/>
        </p:nvSpPr>
        <p:spPr>
          <a:xfrm>
            <a:off x="643467" y="169139"/>
            <a:ext cx="445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1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67D2DDFC-C35C-4527-A248-C11DA03CA6FD}"/>
              </a:ext>
            </a:extLst>
          </p:cNvPr>
          <p:cNvSpPr/>
          <p:nvPr/>
        </p:nvSpPr>
        <p:spPr>
          <a:xfrm>
            <a:off x="1111032" y="670560"/>
            <a:ext cx="173100" cy="5656492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5EC71B6-9539-452D-AF4B-1F0D5D8C8BB0}"/>
              </a:ext>
            </a:extLst>
          </p:cNvPr>
          <p:cNvSpPr txBox="1"/>
          <p:nvPr/>
        </p:nvSpPr>
        <p:spPr>
          <a:xfrm>
            <a:off x="596038" y="3387795"/>
            <a:ext cx="445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D4F94A96-274E-4835-9124-BC270A5057EB}"/>
              </a:ext>
            </a:extLst>
          </p:cNvPr>
          <p:cNvSpPr/>
          <p:nvPr/>
        </p:nvSpPr>
        <p:spPr>
          <a:xfrm>
            <a:off x="1111032" y="6327053"/>
            <a:ext cx="173100" cy="497610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C5C788C-E004-470D-A0EA-31FA93857486}"/>
              </a:ext>
            </a:extLst>
          </p:cNvPr>
          <p:cNvSpPr txBox="1"/>
          <p:nvPr/>
        </p:nvSpPr>
        <p:spPr>
          <a:xfrm>
            <a:off x="600582" y="6293712"/>
            <a:ext cx="491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5A28657-8543-4939-9195-ABDA71C054CA}"/>
              </a:ext>
            </a:extLst>
          </p:cNvPr>
          <p:cNvSpPr txBox="1"/>
          <p:nvPr/>
        </p:nvSpPr>
        <p:spPr>
          <a:xfrm>
            <a:off x="6379371" y="3746500"/>
            <a:ext cx="4873625" cy="267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FONT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color: black;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font-family: "Roboto Slab", serif;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font-size: 12px;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TRANNE: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a.button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footer p {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font-family: "Open Sans", sans-serif;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font-style: normal;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text-align: center;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letter-spacing: 1px;</a:t>
            </a:r>
            <a:endParaRPr lang="it-IT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C0EE56-F6B8-49BD-96C2-8EA3DBA57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" b="4084"/>
          <a:stretch/>
        </p:blipFill>
        <p:spPr>
          <a:xfrm>
            <a:off x="1291105" y="-1059"/>
            <a:ext cx="4169895" cy="68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9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059BA95-94B3-486C-8C2A-C1E503E37D90}"/>
              </a:ext>
            </a:extLst>
          </p:cNvPr>
          <p:cNvSpPr/>
          <p:nvPr/>
        </p:nvSpPr>
        <p:spPr>
          <a:xfrm>
            <a:off x="-4692" y="-15551"/>
            <a:ext cx="1129284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585F78-29A5-479C-84DA-CF1DC76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220" y="15551"/>
            <a:ext cx="2546900" cy="6654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u="sng" dirty="0"/>
              <a:t>HEADER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B124019-85D8-46B0-81DA-27C5F52C3D21}"/>
              </a:ext>
            </a:extLst>
          </p:cNvPr>
          <p:cNvSpPr txBox="1"/>
          <p:nvPr/>
        </p:nvSpPr>
        <p:spPr>
          <a:xfrm>
            <a:off x="-9384" y="293213"/>
            <a:ext cx="4861559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HTML</a:t>
            </a:r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id="menu"&gt;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&lt;a 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"../mhw1/mhw1.html"&gt;Home&lt;/a&gt;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&lt;a 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button"href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"../mhw1/work.html"&gt;Servizi&lt;/a&gt;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&lt;a class="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button"href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"../mhw1/work.html"&gt;Eventi&lt;/a&gt;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&lt;h1&gt;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&lt;strong&gt;SPAZI &lt;/strong&gt;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&lt;/h1&gt;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59B6582-E14B-4B0B-AC94-45567696F667}"/>
              </a:ext>
            </a:extLst>
          </p:cNvPr>
          <p:cNvSpPr txBox="1"/>
          <p:nvPr/>
        </p:nvSpPr>
        <p:spPr>
          <a:xfrm>
            <a:off x="137768" y="2685541"/>
            <a:ext cx="5208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 {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position: relative;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height: 250px;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display: flex;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flex-direction: column;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justify-content: flex-start;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align-items: flex-start;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black;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background-image: 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(../mhw2/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/header.png);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background-position: center;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background-size: cover;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FA1FA2F-2B99-437E-9AF2-30CC9A38BB70}"/>
              </a:ext>
            </a:extLst>
          </p:cNvPr>
          <p:cNvSpPr txBox="1"/>
          <p:nvPr/>
        </p:nvSpPr>
        <p:spPr>
          <a:xfrm>
            <a:off x="5841657" y="80919"/>
            <a:ext cx="22331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</a:p>
          <a:p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h1 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position: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top: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bottom: 25%;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display: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-items: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font-weight: 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text-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center;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line-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 1.5;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10px 15px;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3px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rgb(115, 150, 0);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5px;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15px;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background-color: rgb(115, 150, 0);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9A2C9C-29DC-40D2-8638-8FBCC939708B}"/>
              </a:ext>
            </a:extLst>
          </p:cNvPr>
          <p:cNvSpPr txBox="1"/>
          <p:nvPr/>
        </p:nvSpPr>
        <p:spPr>
          <a:xfrm rot="16200000">
            <a:off x="-207804" y="5986130"/>
            <a:ext cx="6150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250px</a:t>
            </a:r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5801AFC-3F51-4C4F-837B-088C0CE6D4E9}"/>
              </a:ext>
            </a:extLst>
          </p:cNvPr>
          <p:cNvCxnSpPr>
            <a:cxnSpLocks/>
          </p:cNvCxnSpPr>
          <p:nvPr/>
        </p:nvCxnSpPr>
        <p:spPr>
          <a:xfrm>
            <a:off x="213697" y="5366449"/>
            <a:ext cx="0" cy="147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870C07DB-4783-44F0-9A31-C997FE495996}"/>
              </a:ext>
            </a:extLst>
          </p:cNvPr>
          <p:cNvCxnSpPr>
            <a:cxnSpLocks/>
          </p:cNvCxnSpPr>
          <p:nvPr/>
        </p:nvCxnSpPr>
        <p:spPr>
          <a:xfrm>
            <a:off x="99725" y="5449096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nnettore diritto 65">
            <a:extLst>
              <a:ext uri="{FF2B5EF4-FFF2-40B4-BE49-F238E27FC236}">
                <a16:creationId xmlns:a16="http://schemas.microsoft.com/office/drawing/2014/main" id="{A5615C7E-3479-47E3-A139-98119F6DF1BE}"/>
              </a:ext>
            </a:extLst>
          </p:cNvPr>
          <p:cNvCxnSpPr>
            <a:cxnSpLocks/>
          </p:cNvCxnSpPr>
          <p:nvPr/>
        </p:nvCxnSpPr>
        <p:spPr>
          <a:xfrm>
            <a:off x="137768" y="6777081"/>
            <a:ext cx="1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F26AD12C-F78D-4735-814C-CA706D8E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3" y="5449096"/>
            <a:ext cx="10927254" cy="132798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4FA4044-CEA6-4A33-995F-131D6DB94288}"/>
              </a:ext>
            </a:extLst>
          </p:cNvPr>
          <p:cNvSpPr txBox="1"/>
          <p:nvPr/>
        </p:nvSpPr>
        <p:spPr>
          <a:xfrm>
            <a:off x="8726364" y="80919"/>
            <a:ext cx="2428585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</a:p>
          <a:p>
            <a:endParaRPr lang="it-IT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a:link,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a:visited 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text-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decoration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none;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white;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rgb(115, 150, 0);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background-color: white;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#menu 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display: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font-size: 1.5em;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color: white;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750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0EF3EE0-631A-41B6-AF92-B879AC34CC41}"/>
              </a:ext>
            </a:extLst>
          </p:cNvPr>
          <p:cNvSpPr txBox="1">
            <a:spLocks/>
          </p:cNvSpPr>
          <p:nvPr/>
        </p:nvSpPr>
        <p:spPr>
          <a:xfrm>
            <a:off x="61465" y="168516"/>
            <a:ext cx="1534160" cy="528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u="sng" dirty="0"/>
              <a:t>MAIN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93993A4-7D83-4B8F-A27F-1A51FBC0A5C0}"/>
              </a:ext>
            </a:extLst>
          </p:cNvPr>
          <p:cNvSpPr txBox="1"/>
          <p:nvPr/>
        </p:nvSpPr>
        <p:spPr>
          <a:xfrm>
            <a:off x="6105771" y="504046"/>
            <a:ext cx="4882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20%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0043C1B-DB45-4E84-A2A4-3CB1064405A6}"/>
              </a:ext>
            </a:extLst>
          </p:cNvPr>
          <p:cNvCxnSpPr>
            <a:cxnSpLocks/>
          </p:cNvCxnSpPr>
          <p:nvPr/>
        </p:nvCxnSpPr>
        <p:spPr>
          <a:xfrm flipH="1" flipV="1">
            <a:off x="5956418" y="689840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31EC68A3-F20E-48E6-96F7-0DFB8D81AF05}"/>
              </a:ext>
            </a:extLst>
          </p:cNvPr>
          <p:cNvCxnSpPr>
            <a:cxnSpLocks/>
          </p:cNvCxnSpPr>
          <p:nvPr/>
        </p:nvCxnSpPr>
        <p:spPr>
          <a:xfrm>
            <a:off x="5887989" y="739766"/>
            <a:ext cx="439097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2C6CFED-5B53-4285-B4DD-E104E24C9F6E}"/>
              </a:ext>
            </a:extLst>
          </p:cNvPr>
          <p:cNvSpPr txBox="1"/>
          <p:nvPr/>
        </p:nvSpPr>
        <p:spPr>
          <a:xfrm flipH="1">
            <a:off x="9586658" y="516873"/>
            <a:ext cx="5045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>
                    <a:lumMod val="95000"/>
                  </a:schemeClr>
                </a:solidFill>
              </a:rPr>
              <a:t>20%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CE8C66E8-003B-470F-A45F-C923018EE077}"/>
              </a:ext>
            </a:extLst>
          </p:cNvPr>
          <p:cNvCxnSpPr>
            <a:cxnSpLocks/>
          </p:cNvCxnSpPr>
          <p:nvPr/>
        </p:nvCxnSpPr>
        <p:spPr>
          <a:xfrm flipH="1" flipV="1">
            <a:off x="10218712" y="683262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sellaDiTesto 171">
            <a:extLst>
              <a:ext uri="{FF2B5EF4-FFF2-40B4-BE49-F238E27FC236}">
                <a16:creationId xmlns:a16="http://schemas.microsoft.com/office/drawing/2014/main" id="{81E67FE3-9BCD-470D-8E7C-D733B5B45093}"/>
              </a:ext>
            </a:extLst>
          </p:cNvPr>
          <p:cNvSpPr txBox="1"/>
          <p:nvPr/>
        </p:nvSpPr>
        <p:spPr>
          <a:xfrm>
            <a:off x="2943228" y="355312"/>
            <a:ext cx="2732355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effectLst/>
                <a:latin typeface="Consolas" panose="020B0609020204030204" pitchFamily="49" charset="0"/>
              </a:rPr>
              <a:t>#section-name 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display: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-items: center;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font-size: 3em;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B93E8FF-A837-49E3-BB1A-66259D0550B3}"/>
              </a:ext>
            </a:extLst>
          </p:cNvPr>
          <p:cNvSpPr txBox="1"/>
          <p:nvPr/>
        </p:nvSpPr>
        <p:spPr>
          <a:xfrm>
            <a:off x="142648" y="1463308"/>
            <a:ext cx="4369317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HTML</a:t>
            </a:r>
          </a:p>
          <a:p>
            <a:r>
              <a:rPr lang="it-IT" sz="1100" dirty="0">
                <a:solidFill>
                  <a:schemeClr val="bg1"/>
                </a:solidFill>
              </a:rPr>
              <a:t>&lt;</a:t>
            </a:r>
            <a:r>
              <a:rPr lang="it-IT" sz="1100" dirty="0" err="1">
                <a:solidFill>
                  <a:schemeClr val="bg1"/>
                </a:solidFill>
              </a:rPr>
              <a:t>main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  &lt;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 class="</a:t>
            </a:r>
            <a:r>
              <a:rPr lang="it-IT" sz="1100" dirty="0" err="1">
                <a:solidFill>
                  <a:schemeClr val="bg1"/>
                </a:solidFill>
              </a:rPr>
              <a:t>hidden</a:t>
            </a:r>
            <a:r>
              <a:rPr lang="it-IT" sz="1100" dirty="0">
                <a:solidFill>
                  <a:schemeClr val="bg1"/>
                </a:solidFill>
              </a:rPr>
              <a:t>" id="preferiti"&gt;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&lt;h1&gt;Preferiti:&lt;/h1&gt;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&lt;div class="stand-</a:t>
            </a:r>
            <a:r>
              <a:rPr lang="it-IT" sz="1100" dirty="0" err="1">
                <a:solidFill>
                  <a:schemeClr val="bg1"/>
                </a:solidFill>
              </a:rPr>
              <a:t>grid</a:t>
            </a:r>
            <a:r>
              <a:rPr lang="it-IT" sz="1100" dirty="0">
                <a:solidFill>
                  <a:schemeClr val="bg1"/>
                </a:solidFill>
              </a:rPr>
              <a:t>"&gt;&lt;/div&gt;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&lt;/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  &lt;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 id="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-name"&gt;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&lt;h1&gt;Stand :&lt;/h1&gt;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&lt;input </a:t>
            </a:r>
            <a:r>
              <a:rPr lang="it-IT" sz="1100" dirty="0" err="1">
                <a:solidFill>
                  <a:schemeClr val="bg1"/>
                </a:solidFill>
              </a:rPr>
              <a:t>type</a:t>
            </a:r>
            <a:r>
              <a:rPr lang="it-IT" sz="1100" dirty="0">
                <a:solidFill>
                  <a:schemeClr val="bg1"/>
                </a:solidFill>
              </a:rPr>
              <a:t> = "text" </a:t>
            </a:r>
          </a:p>
          <a:p>
            <a:r>
              <a:rPr lang="it-IT" sz="1100" dirty="0">
                <a:solidFill>
                  <a:schemeClr val="bg1"/>
                </a:solidFill>
              </a:rPr>
              <a:t>	          id = "barra-ricerca" </a:t>
            </a:r>
          </a:p>
          <a:p>
            <a:pPr>
              <a:tabLst>
                <a:tab pos="625475" algn="l"/>
              </a:tabLst>
            </a:pPr>
            <a:r>
              <a:rPr lang="it-IT" sz="1100" dirty="0">
                <a:solidFill>
                  <a:schemeClr val="bg1"/>
                </a:solidFill>
              </a:rPr>
              <a:t>      </a:t>
            </a:r>
            <a:r>
              <a:rPr lang="it-IT" sz="1100" dirty="0" err="1">
                <a:solidFill>
                  <a:schemeClr val="bg1"/>
                </a:solidFill>
              </a:rPr>
              <a:t>placeholder</a:t>
            </a:r>
            <a:r>
              <a:rPr lang="it-IT" sz="1100" dirty="0">
                <a:solidFill>
                  <a:schemeClr val="bg1"/>
                </a:solidFill>
              </a:rPr>
              <a:t> = "Cerca" /&gt;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&lt;/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  &lt;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 class="stand-</a:t>
            </a:r>
            <a:r>
              <a:rPr lang="it-IT" sz="1100" dirty="0" err="1">
                <a:solidFill>
                  <a:schemeClr val="bg1"/>
                </a:solidFill>
              </a:rPr>
              <a:t>grid</a:t>
            </a:r>
            <a:r>
              <a:rPr lang="it-IT" sz="1100" dirty="0">
                <a:solidFill>
                  <a:schemeClr val="bg1"/>
                </a:solidFill>
              </a:rPr>
              <a:t>" id="elenco"&gt;&lt;/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&lt;/</a:t>
            </a:r>
            <a:r>
              <a:rPr lang="it-IT" sz="1100" dirty="0" err="1">
                <a:solidFill>
                  <a:schemeClr val="bg1"/>
                </a:solidFill>
              </a:rPr>
              <a:t>main</a:t>
            </a:r>
            <a:r>
              <a:rPr lang="it-IT" sz="1100" dirty="0">
                <a:solidFill>
                  <a:schemeClr val="bg1"/>
                </a:solidFill>
              </a:rPr>
              <a:t>&gt;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C72B223-841C-4B24-9FF3-44D2350E3D89}"/>
              </a:ext>
            </a:extLst>
          </p:cNvPr>
          <p:cNvSpPr txBox="1"/>
          <p:nvPr/>
        </p:nvSpPr>
        <p:spPr>
          <a:xfrm>
            <a:off x="1286979" y="5217674"/>
            <a:ext cx="2141333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effectLst/>
                <a:latin typeface="Consolas" panose="020B0609020204030204" pitchFamily="49" charset="0"/>
              </a:rPr>
              <a:t>section {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margin-left: 20%;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  margin-right</a:t>
            </a:r>
            <a:r>
              <a:rPr lang="en-US" sz="1100" b="0">
                <a:effectLst/>
                <a:latin typeface="Consolas" panose="020B0609020204030204" pitchFamily="49" charset="0"/>
              </a:rPr>
              <a:t>: 20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%;</a:t>
            </a:r>
          </a:p>
          <a:p>
            <a:r>
              <a:rPr lang="en-US" sz="11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D0CAE2D2-C9CC-4810-A112-7D9419A4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9" b="11351"/>
          <a:stretch/>
        </p:blipFill>
        <p:spPr>
          <a:xfrm>
            <a:off x="5977952" y="858114"/>
            <a:ext cx="4309941" cy="5747065"/>
          </a:xfrm>
          <a:prstGeom prst="rect">
            <a:avLst/>
          </a:prstGeom>
        </p:spPr>
      </p:pic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3120291-7329-43C6-BFD6-89D132057BEE}"/>
              </a:ext>
            </a:extLst>
          </p:cNvPr>
          <p:cNvCxnSpPr>
            <a:cxnSpLocks/>
          </p:cNvCxnSpPr>
          <p:nvPr/>
        </p:nvCxnSpPr>
        <p:spPr>
          <a:xfrm flipH="1" flipV="1">
            <a:off x="6777888" y="623003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E36F4C4D-D49F-41F6-85B5-F29EDCD1B647}"/>
              </a:ext>
            </a:extLst>
          </p:cNvPr>
          <p:cNvCxnSpPr>
            <a:cxnSpLocks/>
          </p:cNvCxnSpPr>
          <p:nvPr/>
        </p:nvCxnSpPr>
        <p:spPr>
          <a:xfrm flipH="1" flipV="1">
            <a:off x="9434879" y="657675"/>
            <a:ext cx="3145" cy="1412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C1E6680F-723D-4030-A652-4784DF372642}"/>
              </a:ext>
            </a:extLst>
          </p:cNvPr>
          <p:cNvCxnSpPr>
            <a:cxnSpLocks/>
          </p:cNvCxnSpPr>
          <p:nvPr/>
        </p:nvCxnSpPr>
        <p:spPr>
          <a:xfrm>
            <a:off x="6807731" y="860982"/>
            <a:ext cx="61098" cy="5744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ABCF80F-29BE-4BB8-A35A-FF98325ABC6D}"/>
              </a:ext>
            </a:extLst>
          </p:cNvPr>
          <p:cNvCxnSpPr>
            <a:cxnSpLocks/>
          </p:cNvCxnSpPr>
          <p:nvPr/>
        </p:nvCxnSpPr>
        <p:spPr>
          <a:xfrm flipV="1">
            <a:off x="6747167" y="909310"/>
            <a:ext cx="121662" cy="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D21074E-AE17-46B1-9A53-42B34EDBBB82}"/>
              </a:ext>
            </a:extLst>
          </p:cNvPr>
          <p:cNvSpPr txBox="1"/>
          <p:nvPr/>
        </p:nvSpPr>
        <p:spPr>
          <a:xfrm>
            <a:off x="5511080" y="915899"/>
            <a:ext cx="1760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 err="1"/>
              <a:t>section</a:t>
            </a:r>
            <a:r>
              <a:rPr lang="it-IT" sz="1100" dirty="0"/>
              <a:t>-</a:t>
            </a:r>
          </a:p>
          <a:p>
            <a:pPr algn="ctr"/>
            <a:r>
              <a:rPr lang="it-IT" sz="1100" dirty="0"/>
              <a:t>name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80E83CB-226B-415D-B96D-E05C1FB4F692}"/>
              </a:ext>
            </a:extLst>
          </p:cNvPr>
          <p:cNvCxnSpPr>
            <a:cxnSpLocks/>
          </p:cNvCxnSpPr>
          <p:nvPr/>
        </p:nvCxnSpPr>
        <p:spPr>
          <a:xfrm flipV="1">
            <a:off x="6808368" y="6523753"/>
            <a:ext cx="121662" cy="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473637A2-8FC8-4724-B9B8-8F4888303081}"/>
              </a:ext>
            </a:extLst>
          </p:cNvPr>
          <p:cNvCxnSpPr>
            <a:cxnSpLocks/>
          </p:cNvCxnSpPr>
          <p:nvPr/>
        </p:nvCxnSpPr>
        <p:spPr>
          <a:xfrm flipV="1">
            <a:off x="6767487" y="1340464"/>
            <a:ext cx="121662" cy="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D616D946-1283-46F5-9229-C9100DE501A0}"/>
              </a:ext>
            </a:extLst>
          </p:cNvPr>
          <p:cNvSpPr txBox="1"/>
          <p:nvPr/>
        </p:nvSpPr>
        <p:spPr>
          <a:xfrm>
            <a:off x="5625111" y="3505123"/>
            <a:ext cx="1760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/>
              <a:t>.stand-</a:t>
            </a:r>
          </a:p>
          <a:p>
            <a:pPr algn="ctr"/>
            <a:r>
              <a:rPr lang="it-IT" sz="1100" dirty="0" err="1"/>
              <a:t>grid</a:t>
            </a:r>
            <a:endParaRPr lang="it-IT" sz="1100" dirty="0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21E752E-3086-4EA1-9D89-58A444632A54}"/>
              </a:ext>
            </a:extLst>
          </p:cNvPr>
          <p:cNvSpPr txBox="1"/>
          <p:nvPr/>
        </p:nvSpPr>
        <p:spPr>
          <a:xfrm>
            <a:off x="9498292" y="972958"/>
            <a:ext cx="2808972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effectLst/>
                <a:latin typeface="Consolas" panose="020B0609020204030204" pitchFamily="49" charset="0"/>
              </a:rPr>
              <a:t>input {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400px;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font-size: 0.7em;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: 0px;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-bottom: 3px </a:t>
            </a:r>
            <a:r>
              <a:rPr lang="it-IT" sz="1100" b="0" dirty="0" err="1"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effectLst/>
                <a:latin typeface="Consolas" panose="020B0609020204030204" pitchFamily="49" charset="0"/>
              </a:rPr>
              <a:t> black;</a:t>
            </a:r>
          </a:p>
          <a:p>
            <a:r>
              <a:rPr lang="it-IT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0C0307F-592F-46DD-A419-B53DAE27AB78}"/>
              </a:ext>
            </a:extLst>
          </p:cNvPr>
          <p:cNvSpPr txBox="1"/>
          <p:nvPr/>
        </p:nvSpPr>
        <p:spPr>
          <a:xfrm>
            <a:off x="9586658" y="3170876"/>
            <a:ext cx="2632241" cy="127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Consolas" panose="020B0609020204030204" pitchFamily="49" charset="0"/>
              </a:rPr>
              <a:t>.stand-</a:t>
            </a:r>
            <a:r>
              <a:rPr lang="it-IT" sz="1100" dirty="0" err="1">
                <a:latin typeface="Consolas" panose="020B0609020204030204" pitchFamily="49" charset="0"/>
              </a:rPr>
              <a:t>grid</a:t>
            </a:r>
            <a:r>
              <a:rPr lang="it-IT" sz="1100" dirty="0">
                <a:latin typeface="Consolas" panose="020B0609020204030204" pitchFamily="49" charset="0"/>
              </a:rPr>
              <a:t> {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  display: </a:t>
            </a:r>
            <a:r>
              <a:rPr lang="it-IT" sz="1100" dirty="0" err="1">
                <a:latin typeface="Consolas" panose="020B0609020204030204" pitchFamily="49" charset="0"/>
              </a:rPr>
              <a:t>flex</a:t>
            </a:r>
            <a:r>
              <a:rPr lang="it-IT" sz="1100" dirty="0"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  </a:t>
            </a:r>
            <a:r>
              <a:rPr lang="it-IT" sz="1100" dirty="0" err="1">
                <a:latin typeface="Consolas" panose="020B0609020204030204" pitchFamily="49" charset="0"/>
              </a:rPr>
              <a:t>align</a:t>
            </a:r>
            <a:r>
              <a:rPr lang="it-IT" sz="1100" dirty="0">
                <a:latin typeface="Consolas" panose="020B0609020204030204" pitchFamily="49" charset="0"/>
              </a:rPr>
              <a:t>-items: </a:t>
            </a:r>
            <a:r>
              <a:rPr lang="it-IT" sz="1100" dirty="0" err="1">
                <a:latin typeface="Consolas" panose="020B0609020204030204" pitchFamily="49" charset="0"/>
              </a:rPr>
              <a:t>flex</a:t>
            </a:r>
            <a:r>
              <a:rPr lang="it-IT" sz="1100" dirty="0">
                <a:latin typeface="Consolas" panose="020B0609020204030204" pitchFamily="49" charset="0"/>
              </a:rPr>
              <a:t>-start;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  </a:t>
            </a:r>
            <a:r>
              <a:rPr lang="it-IT" sz="1100" dirty="0" err="1">
                <a:latin typeface="Consolas" panose="020B0609020204030204" pitchFamily="49" charset="0"/>
              </a:rPr>
              <a:t>margin</a:t>
            </a:r>
            <a:r>
              <a:rPr lang="it-IT" sz="1100" dirty="0">
                <a:latin typeface="Consolas" panose="020B0609020204030204" pitchFamily="49" charset="0"/>
              </a:rPr>
              <a:t>-bottom: 20px;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  </a:t>
            </a:r>
            <a:r>
              <a:rPr lang="it-IT" sz="1100" dirty="0" err="1">
                <a:latin typeface="Consolas" panose="020B0609020204030204" pitchFamily="49" charset="0"/>
              </a:rPr>
              <a:t>flex-wrap</a:t>
            </a:r>
            <a:r>
              <a:rPr lang="it-IT" sz="1100" dirty="0">
                <a:latin typeface="Consolas" panose="020B0609020204030204" pitchFamily="49" charset="0"/>
              </a:rPr>
              <a:t>: </a:t>
            </a:r>
            <a:r>
              <a:rPr lang="it-IT" sz="1100" dirty="0" err="1">
                <a:latin typeface="Consolas" panose="020B0609020204030204" pitchFamily="49" charset="0"/>
              </a:rPr>
              <a:t>wrap</a:t>
            </a:r>
            <a:r>
              <a:rPr lang="it-IT" sz="1100" dirty="0"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  </a:t>
            </a:r>
            <a:r>
              <a:rPr lang="it-IT" sz="1100" dirty="0" err="1">
                <a:latin typeface="Consolas" panose="020B0609020204030204" pitchFamily="49" charset="0"/>
              </a:rPr>
              <a:t>justify-content</a:t>
            </a:r>
            <a:r>
              <a:rPr lang="it-IT" sz="1100" dirty="0"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dirty="0">
                <a:latin typeface="Consolas" panose="020B0609020204030204" pitchFamily="49" charset="0"/>
              </a:rPr>
              <a:t>}</a:t>
            </a:r>
            <a:endParaRPr lang="it-IT" sz="11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99">
            <a:extLst>
              <a:ext uri="{FF2B5EF4-FFF2-40B4-BE49-F238E27FC236}">
                <a16:creationId xmlns:a16="http://schemas.microsoft.com/office/drawing/2014/main" id="{B9D1D5BF-6893-45D7-8787-E6DB483C8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8" t="11338" r="18556" b="40450"/>
          <a:stretch/>
        </p:blipFill>
        <p:spPr>
          <a:xfrm>
            <a:off x="-1614" y="788218"/>
            <a:ext cx="4837688" cy="6069782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BEB7849-1E92-4F27-BD7B-9F46DFD4A224}"/>
              </a:ext>
            </a:extLst>
          </p:cNvPr>
          <p:cNvSpPr txBox="1"/>
          <p:nvPr/>
        </p:nvSpPr>
        <p:spPr>
          <a:xfrm>
            <a:off x="8210550" y="-33339"/>
            <a:ext cx="3981450" cy="6894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  <a:endParaRPr lang="it-IT" sz="24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it-IT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("#elenco");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 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EL.length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EL[i].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h2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createTit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EL[i].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EL[i].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EL[i].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("p");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p.textContent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EL[i].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dett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//creo il box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box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("div");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("div");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//aggiungo gli attributi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css</a:t>
            </a:r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("box");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checked.classList.add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("favorite");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checked.addEventListener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("click",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addFavorite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checked.dataset.id = i;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arrow.classList.add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arrow.addEventListener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("click",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showDett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//inserisco nel box tutti gli elementi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(box);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(h2);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title.appendChild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(p);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box.appendChild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9AD749A9-4CF8-4D17-B323-9F8C2CC4CF57}"/>
              </a:ext>
            </a:extLst>
          </p:cNvPr>
          <p:cNvSpPr txBox="1"/>
          <p:nvPr/>
        </p:nvSpPr>
        <p:spPr>
          <a:xfrm>
            <a:off x="4731505" y="1657819"/>
            <a:ext cx="2157443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.box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display: flex;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flex-direction: column;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border: 1p solid #dcdcdc;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background-color: #f4f4f4;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padding: 10px;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margin: 10px;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width: 250px;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font-size: 1.3em;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4" name="Parentesi quadra aperta 63">
            <a:extLst>
              <a:ext uri="{FF2B5EF4-FFF2-40B4-BE49-F238E27FC236}">
                <a16:creationId xmlns:a16="http://schemas.microsoft.com/office/drawing/2014/main" id="{596DAD22-4ABB-46FD-8CD2-13FF2EE85227}"/>
              </a:ext>
            </a:extLst>
          </p:cNvPr>
          <p:cNvSpPr/>
          <p:nvPr/>
        </p:nvSpPr>
        <p:spPr>
          <a:xfrm flipH="1">
            <a:off x="4585651" y="1583165"/>
            <a:ext cx="82260" cy="1731518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55D6F145-36E3-4317-B5FE-52454499B288}"/>
              </a:ext>
            </a:extLst>
          </p:cNvPr>
          <p:cNvSpPr txBox="1"/>
          <p:nvPr/>
        </p:nvSpPr>
        <p:spPr>
          <a:xfrm>
            <a:off x="88682" y="1389980"/>
            <a:ext cx="173848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.title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display: flex;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align-items: center;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8" name="Parentesi quadra aperta 57">
            <a:extLst>
              <a:ext uri="{FF2B5EF4-FFF2-40B4-BE49-F238E27FC236}">
                <a16:creationId xmlns:a16="http://schemas.microsoft.com/office/drawing/2014/main" id="{16F7B3A7-46A5-43C3-B53F-0442DBDD4923}"/>
              </a:ext>
            </a:extLst>
          </p:cNvPr>
          <p:cNvSpPr/>
          <p:nvPr/>
        </p:nvSpPr>
        <p:spPr>
          <a:xfrm>
            <a:off x="1882870" y="1583165"/>
            <a:ext cx="56747" cy="369333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FD61A44F-65B4-417E-8093-D57165834CCE}"/>
              </a:ext>
            </a:extLst>
          </p:cNvPr>
          <p:cNvSpPr txBox="1"/>
          <p:nvPr/>
        </p:nvSpPr>
        <p:spPr>
          <a:xfrm>
            <a:off x="-1614" y="-279912"/>
            <a:ext cx="7302492" cy="1631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u="sng" spc="-50" dirty="0">
                <a:latin typeface="+mj-lt"/>
                <a:ea typeface="+mj-ea"/>
                <a:cs typeface="+mj-cs"/>
              </a:rPr>
              <a:t>CREAZIONE DINAMICA DEL BOX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251CB83-204E-4E07-A223-F866AC9CB7F2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3981452" y="1219105"/>
            <a:ext cx="2047480" cy="524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7E2F2C1A-9A57-44FE-9E6B-DEF576CBF80B}"/>
              </a:ext>
            </a:extLst>
          </p:cNvPr>
          <p:cNvSpPr txBox="1"/>
          <p:nvPr/>
        </p:nvSpPr>
        <p:spPr>
          <a:xfrm>
            <a:off x="6028932" y="788218"/>
            <a:ext cx="2157443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.favorite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margin: 10px 30px;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height: 20px;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width: 20px;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923CD035-0BEB-4FC6-8729-CC875619694B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3520440" y="4094262"/>
            <a:ext cx="1714338" cy="8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9CFE611A-AA23-4E80-A88D-764CC8F02034}"/>
              </a:ext>
            </a:extLst>
          </p:cNvPr>
          <p:cNvSpPr txBox="1"/>
          <p:nvPr/>
        </p:nvSpPr>
        <p:spPr>
          <a:xfrm>
            <a:off x="5234778" y="3663375"/>
            <a:ext cx="2157443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.arrow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margin-top: 10px;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width: 30px;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height: 20px;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10D071AF-D3BC-4125-B0B3-9D9FD3A2ACCA}"/>
              </a:ext>
            </a:extLst>
          </p:cNvPr>
          <p:cNvSpPr txBox="1"/>
          <p:nvPr/>
        </p:nvSpPr>
        <p:spPr>
          <a:xfrm>
            <a:off x="4860249" y="5183732"/>
            <a:ext cx="3377826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createImg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const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img.src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return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createTit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(tit) {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const h2 =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("h2");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h2.textContent = tit;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return h2;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707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4CAD1-EC85-4B64-83AF-206A8A15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1A2957B-048D-45CF-8F4D-87D08146B1B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CEA6C8-14D5-4682-8C85-2004DD9DD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B76CD58-47F9-4F07-AAEF-B18BC30347F7}"/>
              </a:ext>
            </a:extLst>
          </p:cNvPr>
          <p:cNvSpPr/>
          <p:nvPr/>
        </p:nvSpPr>
        <p:spPr>
          <a:xfrm>
            <a:off x="-11801" y="-15113"/>
            <a:ext cx="1129284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2F91342D-CFD8-45C7-AB98-66FC4C29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084D6AE-8983-47DD-AE9A-3F0D6DE35C0A}"/>
              </a:ext>
            </a:extLst>
          </p:cNvPr>
          <p:cNvSpPr txBox="1">
            <a:spLocks/>
          </p:cNvSpPr>
          <p:nvPr/>
        </p:nvSpPr>
        <p:spPr>
          <a:xfrm>
            <a:off x="396240" y="118409"/>
            <a:ext cx="11652871" cy="6654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u="sng" dirty="0"/>
              <a:t>FUNZIONE MOSTA/NASCONDI DETTAGLI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09B785B-4244-459F-8623-3B7FEC54B11C}"/>
              </a:ext>
            </a:extLst>
          </p:cNvPr>
          <p:cNvSpPr txBox="1"/>
          <p:nvPr/>
        </p:nvSpPr>
        <p:spPr>
          <a:xfrm>
            <a:off x="5905500" y="1949240"/>
            <a:ext cx="6328724" cy="4893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3200" b="1" dirty="0">
                <a:latin typeface="Consolas" panose="020B0609020204030204" pitchFamily="49" charset="0"/>
              </a:rPr>
              <a:t>JS</a:t>
            </a:r>
            <a:endParaRPr lang="it-IT" sz="3200" b="1" dirty="0">
              <a:effectLst/>
              <a:latin typeface="Consolas" panose="020B0609020204030204" pitchFamily="49" charset="0"/>
            </a:endParaRP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function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showDett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(event) {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a =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event.currentTarget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a.src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= 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/su.png";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a.removeEventListener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("click",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showDett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a.addEventListener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("click",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hideDett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p =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event.currentTarget.parentNode.querySelector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("p");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p.classList.remove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hidden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p.classList.add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b="0" dirty="0"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function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hideDett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(event) {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a =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event.currentTarget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a.src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= 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/giu.png";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a.removeEventListener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("click",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hideDett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a.addEventListener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("click",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showDett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 p =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event.currentTarget.parentNode.querySelector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("p");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p.classList.remove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dett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p.classList.add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("</a:t>
            </a:r>
            <a:r>
              <a:rPr lang="it-IT" sz="1400" b="0" dirty="0" err="1">
                <a:effectLst/>
                <a:latin typeface="Consolas" panose="020B0609020204030204" pitchFamily="49" charset="0"/>
              </a:rPr>
              <a:t>hidden</a:t>
            </a:r>
            <a:r>
              <a:rPr lang="it-IT" sz="1400" b="0" dirty="0"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it-IT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347B77F-B866-473C-ABC6-CD9EAC3AA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r="1221"/>
          <a:stretch/>
        </p:blipFill>
        <p:spPr>
          <a:xfrm>
            <a:off x="-11801" y="783889"/>
            <a:ext cx="5680396" cy="504177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72A5C6D-FF29-4E29-93A2-41A1DE1483BD}"/>
              </a:ext>
            </a:extLst>
          </p:cNvPr>
          <p:cNvSpPr txBox="1"/>
          <p:nvPr/>
        </p:nvSpPr>
        <p:spPr>
          <a:xfrm>
            <a:off x="103815" y="6149608"/>
            <a:ext cx="556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arrow.addEventListener</a:t>
            </a:r>
            <a:r>
              <a:rPr lang="it-IT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("click", </a:t>
            </a:r>
            <a:r>
              <a:rPr lang="it-IT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showDett</a:t>
            </a:r>
            <a:r>
              <a:rPr lang="it-IT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dirty="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A8440D6-05CD-4E52-9067-16021FDE788A}"/>
              </a:ext>
            </a:extLst>
          </p:cNvPr>
          <p:cNvCxnSpPr>
            <a:stCxn id="32" idx="0"/>
          </p:cNvCxnSpPr>
          <p:nvPr/>
        </p:nvCxnSpPr>
        <p:spPr>
          <a:xfrm flipV="1">
            <a:off x="2886205" y="4427220"/>
            <a:ext cx="237995" cy="1722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7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9BA6E87-7920-4DEA-87C4-14026D737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7" t="10759" r="22784" b="51870"/>
          <a:stretch/>
        </p:blipFill>
        <p:spPr>
          <a:xfrm>
            <a:off x="6096000" y="-12883"/>
            <a:ext cx="6096000" cy="6870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FEFCDB-CBF8-4AC1-B82B-08F9021DE7E0}"/>
              </a:ext>
            </a:extLst>
          </p:cNvPr>
          <p:cNvSpPr txBox="1"/>
          <p:nvPr/>
        </p:nvSpPr>
        <p:spPr>
          <a:xfrm>
            <a:off x="0" y="302359"/>
            <a:ext cx="3962400" cy="6555641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function </a:t>
            </a:r>
            <a:r>
              <a:rPr lang="it-IT" sz="1100" dirty="0" err="1">
                <a:solidFill>
                  <a:schemeClr val="bg1"/>
                </a:solidFill>
              </a:rPr>
              <a:t>addFavorite</a:t>
            </a:r>
            <a:r>
              <a:rPr lang="it-IT" sz="1100" dirty="0">
                <a:solidFill>
                  <a:schemeClr val="bg1"/>
                </a:solidFill>
              </a:rPr>
              <a:t>(event)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preferiti = </a:t>
            </a:r>
            <a:r>
              <a:rPr lang="it-IT" sz="1100" dirty="0" err="1">
                <a:solidFill>
                  <a:schemeClr val="bg1"/>
                </a:solidFill>
              </a:rPr>
              <a:t>document.querySelector</a:t>
            </a:r>
            <a:r>
              <a:rPr lang="it-IT" sz="1100" dirty="0">
                <a:solidFill>
                  <a:schemeClr val="bg1"/>
                </a:solidFill>
              </a:rPr>
              <a:t>("#preferiti");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preferiti.classList.remove</a:t>
            </a:r>
            <a:r>
              <a:rPr lang="it-IT" sz="1100" dirty="0">
                <a:solidFill>
                  <a:schemeClr val="bg1"/>
                </a:solidFill>
              </a:rPr>
              <a:t>("</a:t>
            </a:r>
            <a:r>
              <a:rPr lang="it-IT" sz="1100" dirty="0" err="1">
                <a:solidFill>
                  <a:schemeClr val="bg1"/>
                </a:solidFill>
              </a:rPr>
              <a:t>hidden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e = </a:t>
            </a:r>
            <a:r>
              <a:rPr lang="it-IT" sz="1100" dirty="0" err="1">
                <a:solidFill>
                  <a:schemeClr val="bg1"/>
                </a:solidFill>
              </a:rPr>
              <a:t>event.currentTarget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e.removeEventListener</a:t>
            </a:r>
            <a:r>
              <a:rPr lang="it-IT" sz="1100" dirty="0">
                <a:solidFill>
                  <a:schemeClr val="bg1"/>
                </a:solidFill>
              </a:rPr>
              <a:t>("click", </a:t>
            </a:r>
            <a:r>
              <a:rPr lang="it-IT" sz="1100" dirty="0" err="1">
                <a:solidFill>
                  <a:schemeClr val="bg1"/>
                </a:solidFill>
              </a:rPr>
              <a:t>addFavorite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e.src</a:t>
            </a:r>
            <a:r>
              <a:rPr lang="it-IT" sz="1100" dirty="0">
                <a:solidFill>
                  <a:schemeClr val="bg1"/>
                </a:solidFill>
              </a:rPr>
              <a:t> = "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/checked.png";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i = event.currentTarget.dataset.id;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tit</a:t>
            </a:r>
            <a:r>
              <a:rPr lang="it-IT" sz="1100" dirty="0">
                <a:solidFill>
                  <a:schemeClr val="bg1"/>
                </a:solidFill>
              </a:rPr>
              <a:t> = EL[i].</a:t>
            </a:r>
            <a:r>
              <a:rPr lang="it-IT" sz="1100" dirty="0" err="1">
                <a:solidFill>
                  <a:schemeClr val="bg1"/>
                </a:solidFill>
              </a:rPr>
              <a:t>title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h2 = </a:t>
            </a:r>
            <a:r>
              <a:rPr lang="it-IT" sz="1100" dirty="0" err="1">
                <a:solidFill>
                  <a:schemeClr val="bg1"/>
                </a:solidFill>
              </a:rPr>
              <a:t>createTit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tit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 = "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/checked.png";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checked</a:t>
            </a:r>
            <a:r>
              <a:rPr lang="it-IT" sz="1100" dirty="0">
                <a:solidFill>
                  <a:schemeClr val="bg1"/>
                </a:solidFill>
              </a:rPr>
              <a:t> = </a:t>
            </a:r>
            <a:r>
              <a:rPr lang="it-IT" sz="1100" dirty="0" err="1">
                <a:solidFill>
                  <a:schemeClr val="bg1"/>
                </a:solidFill>
              </a:rPr>
              <a:t>createImg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 = EL[i].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 = </a:t>
            </a:r>
            <a:r>
              <a:rPr lang="it-IT" sz="1100" dirty="0" err="1">
                <a:solidFill>
                  <a:schemeClr val="bg1"/>
                </a:solidFill>
              </a:rPr>
              <a:t>createImg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//creo il box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box = </a:t>
            </a:r>
            <a:r>
              <a:rPr lang="it-IT" sz="1100" dirty="0" err="1">
                <a:solidFill>
                  <a:schemeClr val="bg1"/>
                </a:solidFill>
              </a:rPr>
              <a:t>document.createElement</a:t>
            </a:r>
            <a:r>
              <a:rPr lang="it-IT" sz="1100" dirty="0">
                <a:solidFill>
                  <a:schemeClr val="bg1"/>
                </a:solidFill>
              </a:rPr>
              <a:t>("div");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title</a:t>
            </a:r>
            <a:r>
              <a:rPr lang="it-IT" sz="1100" dirty="0">
                <a:solidFill>
                  <a:schemeClr val="bg1"/>
                </a:solidFill>
              </a:rPr>
              <a:t> = </a:t>
            </a:r>
            <a:r>
              <a:rPr lang="it-IT" sz="1100" dirty="0" err="1">
                <a:solidFill>
                  <a:schemeClr val="bg1"/>
                </a:solidFill>
              </a:rPr>
              <a:t>document.createElement</a:t>
            </a:r>
            <a:r>
              <a:rPr lang="it-IT" sz="1100" dirty="0">
                <a:solidFill>
                  <a:schemeClr val="bg1"/>
                </a:solidFill>
              </a:rPr>
              <a:t>("div");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//aggiungo gli attributi </a:t>
            </a:r>
            <a:r>
              <a:rPr lang="it-IT" sz="1100" dirty="0" err="1">
                <a:solidFill>
                  <a:schemeClr val="bg1"/>
                </a:solidFill>
              </a:rPr>
              <a:t>css</a:t>
            </a:r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box.classList.add</a:t>
            </a:r>
            <a:r>
              <a:rPr lang="it-IT" sz="1100" dirty="0">
                <a:solidFill>
                  <a:schemeClr val="bg1"/>
                </a:solidFill>
              </a:rPr>
              <a:t>("box");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title.classList.add</a:t>
            </a:r>
            <a:r>
              <a:rPr lang="it-IT" sz="1100" dirty="0">
                <a:solidFill>
                  <a:schemeClr val="bg1"/>
                </a:solidFill>
              </a:rPr>
              <a:t>("</a:t>
            </a:r>
            <a:r>
              <a:rPr lang="it-IT" sz="1100" dirty="0" err="1">
                <a:solidFill>
                  <a:schemeClr val="bg1"/>
                </a:solidFill>
              </a:rPr>
              <a:t>title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checked.classList.add</a:t>
            </a:r>
            <a:r>
              <a:rPr lang="it-IT" sz="1100" dirty="0">
                <a:solidFill>
                  <a:schemeClr val="bg1"/>
                </a:solidFill>
              </a:rPr>
              <a:t>("favorite");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checked.dataset.id = i;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checked.addEventListener</a:t>
            </a:r>
            <a:r>
              <a:rPr lang="it-IT" sz="1100" dirty="0">
                <a:solidFill>
                  <a:schemeClr val="bg1"/>
                </a:solidFill>
              </a:rPr>
              <a:t>("click", </a:t>
            </a:r>
            <a:r>
              <a:rPr lang="it-IT" sz="1100" dirty="0" err="1">
                <a:solidFill>
                  <a:schemeClr val="bg1"/>
                </a:solidFill>
              </a:rPr>
              <a:t>removeFavorite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img.classList.add</a:t>
            </a:r>
            <a:r>
              <a:rPr lang="it-IT" sz="1100" dirty="0">
                <a:solidFill>
                  <a:schemeClr val="bg1"/>
                </a:solidFill>
              </a:rPr>
              <a:t>("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//inserisco nel box tutti gli elementi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grid.appendChild</a:t>
            </a:r>
            <a:r>
              <a:rPr lang="it-IT" sz="1100" dirty="0">
                <a:solidFill>
                  <a:schemeClr val="bg1"/>
                </a:solidFill>
              </a:rPr>
              <a:t>(box);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box.appendChild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title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title.appendChild</a:t>
            </a:r>
            <a:r>
              <a:rPr lang="it-IT" sz="1100" dirty="0">
                <a:solidFill>
                  <a:schemeClr val="bg1"/>
                </a:solidFill>
              </a:rPr>
              <a:t>(h2);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title.appendChild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checked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box.appendChild</a:t>
            </a:r>
            <a:r>
              <a:rPr lang="it-IT" sz="1100" dirty="0">
                <a:solidFill>
                  <a:schemeClr val="bg1"/>
                </a:solidFill>
              </a:rPr>
              <a:t>(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section</a:t>
            </a:r>
            <a:r>
              <a:rPr lang="it-IT" sz="1100" dirty="0">
                <a:solidFill>
                  <a:schemeClr val="bg1"/>
                </a:solidFill>
              </a:rPr>
              <a:t> = </a:t>
            </a:r>
            <a:r>
              <a:rPr lang="it-IT" sz="1100" dirty="0" err="1">
                <a:solidFill>
                  <a:schemeClr val="bg1"/>
                </a:solidFill>
              </a:rPr>
              <a:t>preferiti.querySelector</a:t>
            </a:r>
            <a:r>
              <a:rPr lang="it-IT" sz="1100" dirty="0">
                <a:solidFill>
                  <a:schemeClr val="bg1"/>
                </a:solidFill>
              </a:rPr>
              <a:t>("div");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section.appendChild</a:t>
            </a:r>
            <a:r>
              <a:rPr lang="it-IT" sz="1100" dirty="0">
                <a:solidFill>
                  <a:schemeClr val="bg1"/>
                </a:solidFill>
              </a:rPr>
              <a:t>(box);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}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3359677-2074-450C-9BA9-561540474D1B}"/>
              </a:ext>
            </a:extLst>
          </p:cNvPr>
          <p:cNvSpPr txBox="1">
            <a:spLocks/>
          </p:cNvSpPr>
          <p:nvPr/>
        </p:nvSpPr>
        <p:spPr>
          <a:xfrm>
            <a:off x="1242060" y="104238"/>
            <a:ext cx="4480560" cy="853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u="sng" dirty="0"/>
              <a:t>SEZIONE PREFERITI:</a:t>
            </a:r>
          </a:p>
          <a:p>
            <a:pPr algn="ctr"/>
            <a:r>
              <a:rPr lang="it-IT" sz="3200" u="sng" dirty="0"/>
              <a:t>Aggiunta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35FD9DD-D08C-4257-86D6-31D86365277E}"/>
              </a:ext>
            </a:extLst>
          </p:cNvPr>
          <p:cNvSpPr txBox="1"/>
          <p:nvPr/>
        </p:nvSpPr>
        <p:spPr>
          <a:xfrm>
            <a:off x="4046220" y="4489312"/>
            <a:ext cx="2049780" cy="2246769"/>
          </a:xfrm>
          <a:prstGeom prst="rect">
            <a:avLst/>
          </a:prstGeom>
          <a:solidFill>
            <a:schemeClr val="tx1"/>
          </a:solidFill>
          <a:ln w="177800" cap="sq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endParaRPr lang="it-IT" sz="1400" dirty="0">
              <a:solidFill>
                <a:schemeClr val="bg1"/>
              </a:solidFill>
            </a:endParaRPr>
          </a:p>
          <a:p>
            <a:endParaRPr lang="it-IT" sz="1400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L’aggiunta di un elemento ai preferiti rimuove la possibilità di essere aggiunto nuovamente, anche la sua icona cambia.</a:t>
            </a:r>
          </a:p>
          <a:p>
            <a:endParaRPr lang="it-IT" sz="1400" dirty="0">
              <a:solidFill>
                <a:schemeClr val="bg1"/>
              </a:solidFill>
            </a:endParaRP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30039090-450F-43A7-91B4-6E4CF78527CC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096000" y="3985261"/>
            <a:ext cx="2880360" cy="1627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10E652A-B667-4E8E-9B12-CB45B614CF40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096000" y="3985261"/>
            <a:ext cx="1516380" cy="1627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4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9BA6E87-7920-4DEA-87C4-14026D737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4" t="10002" r="9689" b="39381"/>
          <a:stretch/>
        </p:blipFill>
        <p:spPr>
          <a:xfrm>
            <a:off x="6202680" y="-1"/>
            <a:ext cx="6050280" cy="686622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FEFCDB-CBF8-4AC1-B82B-08F9021DE7E0}"/>
              </a:ext>
            </a:extLst>
          </p:cNvPr>
          <p:cNvSpPr txBox="1"/>
          <p:nvPr/>
        </p:nvSpPr>
        <p:spPr>
          <a:xfrm>
            <a:off x="0" y="1089840"/>
            <a:ext cx="5600700" cy="5539978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function </a:t>
            </a:r>
            <a:r>
              <a:rPr lang="it-IT" sz="1100" dirty="0" err="1">
                <a:solidFill>
                  <a:schemeClr val="bg1"/>
                </a:solidFill>
              </a:rPr>
              <a:t>removeFavorite</a:t>
            </a:r>
            <a:r>
              <a:rPr lang="it-IT" sz="1100" dirty="0">
                <a:solidFill>
                  <a:schemeClr val="bg1"/>
                </a:solidFill>
              </a:rPr>
              <a:t>(event)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</a:t>
            </a:r>
          </a:p>
          <a:p>
            <a:r>
              <a:rPr lang="it-IT" sz="1100" dirty="0">
                <a:solidFill>
                  <a:schemeClr val="bg1"/>
                </a:solidFill>
              </a:rPr>
              <a:t> //Ripristino evento nel box fuori dai preferiti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n = event.currentTarget.dataset.id;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elenco = </a:t>
            </a:r>
            <a:r>
              <a:rPr lang="it-IT" sz="1100" dirty="0" err="1">
                <a:solidFill>
                  <a:schemeClr val="bg1"/>
                </a:solidFill>
              </a:rPr>
              <a:t>document.querySelectorAll</a:t>
            </a:r>
            <a:r>
              <a:rPr lang="it-IT" sz="1100" dirty="0">
                <a:solidFill>
                  <a:schemeClr val="bg1"/>
                </a:solidFill>
              </a:rPr>
              <a:t>("#elenco </a:t>
            </a:r>
            <a:r>
              <a:rPr lang="it-IT" sz="1100" dirty="0" err="1">
                <a:solidFill>
                  <a:schemeClr val="bg1"/>
                </a:solidFill>
              </a:rPr>
              <a:t>div.box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for (</a:t>
            </a:r>
            <a:r>
              <a:rPr lang="it-IT" sz="1100" dirty="0" err="1">
                <a:solidFill>
                  <a:schemeClr val="bg1"/>
                </a:solidFill>
              </a:rPr>
              <a:t>let</a:t>
            </a:r>
            <a:r>
              <a:rPr lang="it-IT" sz="1100" dirty="0">
                <a:solidFill>
                  <a:schemeClr val="bg1"/>
                </a:solidFill>
              </a:rPr>
              <a:t> i = 0; i &lt; </a:t>
            </a:r>
            <a:r>
              <a:rPr lang="it-IT" sz="1100" dirty="0" err="1">
                <a:solidFill>
                  <a:schemeClr val="bg1"/>
                </a:solidFill>
              </a:rPr>
              <a:t>elenco.length</a:t>
            </a:r>
            <a:r>
              <a:rPr lang="it-IT" sz="1100" dirty="0">
                <a:solidFill>
                  <a:schemeClr val="bg1"/>
                </a:solidFill>
              </a:rPr>
              <a:t>; i++)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if</a:t>
            </a:r>
            <a:r>
              <a:rPr lang="it-IT" sz="1100" dirty="0">
                <a:solidFill>
                  <a:schemeClr val="bg1"/>
                </a:solidFill>
              </a:rPr>
              <a:t> (i == n)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favorite = elenco[n].</a:t>
            </a:r>
            <a:r>
              <a:rPr lang="it-IT" sz="1100" dirty="0" err="1">
                <a:solidFill>
                  <a:schemeClr val="bg1"/>
                </a:solidFill>
              </a:rPr>
              <a:t>getElementsByClassName</a:t>
            </a:r>
            <a:r>
              <a:rPr lang="it-IT" sz="1100" dirty="0">
                <a:solidFill>
                  <a:schemeClr val="bg1"/>
                </a:solidFill>
              </a:rPr>
              <a:t>("favorite");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//grazie all’</a:t>
            </a:r>
            <a:r>
              <a:rPr lang="it-IT" sz="1100" dirty="0" err="1">
                <a:solidFill>
                  <a:schemeClr val="bg1"/>
                </a:solidFill>
              </a:rPr>
              <a:t>if</a:t>
            </a:r>
            <a:r>
              <a:rPr lang="it-IT" sz="1100" dirty="0">
                <a:solidFill>
                  <a:schemeClr val="bg1"/>
                </a:solidFill>
              </a:rPr>
              <a:t> </a:t>
            </a:r>
            <a:r>
              <a:rPr lang="it-IT" sz="1100" dirty="0" err="1">
                <a:solidFill>
                  <a:schemeClr val="bg1"/>
                </a:solidFill>
              </a:rPr>
              <a:t>cosnt</a:t>
            </a:r>
            <a:r>
              <a:rPr lang="it-IT" sz="1100" dirty="0">
                <a:solidFill>
                  <a:schemeClr val="bg1"/>
                </a:solidFill>
              </a:rPr>
              <a:t> favorite avara' un solo valore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favorite[0].</a:t>
            </a:r>
            <a:r>
              <a:rPr lang="it-IT" sz="1100" dirty="0" err="1">
                <a:solidFill>
                  <a:schemeClr val="bg1"/>
                </a:solidFill>
              </a:rPr>
              <a:t>addEventListener</a:t>
            </a:r>
            <a:r>
              <a:rPr lang="it-IT" sz="1100" dirty="0">
                <a:solidFill>
                  <a:schemeClr val="bg1"/>
                </a:solidFill>
              </a:rPr>
              <a:t>("click", </a:t>
            </a:r>
            <a:r>
              <a:rPr lang="it-IT" sz="1100" dirty="0" err="1">
                <a:solidFill>
                  <a:schemeClr val="bg1"/>
                </a:solidFill>
              </a:rPr>
              <a:t>addFavorite</a:t>
            </a:r>
            <a:r>
              <a:rPr lang="it-IT" sz="1100" dirty="0">
                <a:solidFill>
                  <a:schemeClr val="bg1"/>
                </a:solidFill>
              </a:rPr>
              <a:t>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  favorite[0].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 = "</a:t>
            </a:r>
            <a:r>
              <a:rPr lang="it-IT" sz="1100" dirty="0" err="1">
                <a:solidFill>
                  <a:schemeClr val="bg1"/>
                </a:solidFill>
              </a:rPr>
              <a:t>img</a:t>
            </a:r>
            <a:r>
              <a:rPr lang="it-IT" sz="1100" dirty="0">
                <a:solidFill>
                  <a:schemeClr val="bg1"/>
                </a:solidFill>
              </a:rPr>
              <a:t>/unchecked.png";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}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}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//togli box cliccato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a = </a:t>
            </a:r>
            <a:r>
              <a:rPr lang="it-IT" sz="1100" dirty="0" err="1">
                <a:solidFill>
                  <a:schemeClr val="bg1"/>
                </a:solidFill>
              </a:rPr>
              <a:t>event.currentTarget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box = </a:t>
            </a:r>
            <a:r>
              <a:rPr lang="it-IT" sz="1100" dirty="0" err="1">
                <a:solidFill>
                  <a:schemeClr val="bg1"/>
                </a:solidFill>
              </a:rPr>
              <a:t>a.parentNode.parentNode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box.remove</a:t>
            </a:r>
            <a:r>
              <a:rPr lang="it-IT" sz="1100" dirty="0">
                <a:solidFill>
                  <a:schemeClr val="bg1"/>
                </a:solidFill>
              </a:rPr>
              <a:t>("div");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// contatore elementi preferiti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div = </a:t>
            </a:r>
            <a:r>
              <a:rPr lang="it-IT" sz="1100" dirty="0" err="1">
                <a:solidFill>
                  <a:schemeClr val="bg1"/>
                </a:solidFill>
              </a:rPr>
              <a:t>document.querySelector</a:t>
            </a:r>
            <a:r>
              <a:rPr lang="it-IT" sz="1100" dirty="0">
                <a:solidFill>
                  <a:schemeClr val="bg1"/>
                </a:solidFill>
              </a:rPr>
              <a:t>(".stand-</a:t>
            </a:r>
            <a:r>
              <a:rPr lang="it-IT" sz="1100" dirty="0" err="1">
                <a:solidFill>
                  <a:schemeClr val="bg1"/>
                </a:solidFill>
              </a:rPr>
              <a:t>grid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var</a:t>
            </a:r>
            <a:r>
              <a:rPr lang="it-IT" sz="1100" dirty="0">
                <a:solidFill>
                  <a:schemeClr val="bg1"/>
                </a:solidFill>
              </a:rPr>
              <a:t> c = </a:t>
            </a:r>
            <a:r>
              <a:rPr lang="it-IT" sz="1100" dirty="0" err="1">
                <a:solidFill>
                  <a:schemeClr val="bg1"/>
                </a:solidFill>
              </a:rPr>
              <a:t>div.childNodes.length</a:t>
            </a:r>
            <a:r>
              <a:rPr lang="it-IT" sz="1100" dirty="0">
                <a:solidFill>
                  <a:schemeClr val="bg1"/>
                </a:solidFill>
              </a:rPr>
              <a:t>;</a:t>
            </a:r>
          </a:p>
          <a:p>
            <a:endParaRPr lang="it-IT" sz="1100" dirty="0">
              <a:solidFill>
                <a:schemeClr val="bg1"/>
              </a:solidFill>
            </a:endParaRPr>
          </a:p>
          <a:p>
            <a:r>
              <a:rPr lang="it-IT" sz="1100" dirty="0">
                <a:solidFill>
                  <a:schemeClr val="bg1"/>
                </a:solidFill>
              </a:rPr>
              <a:t>  </a:t>
            </a:r>
            <a:r>
              <a:rPr lang="it-IT" sz="1100" dirty="0" err="1">
                <a:solidFill>
                  <a:schemeClr val="bg1"/>
                </a:solidFill>
              </a:rPr>
              <a:t>if</a:t>
            </a:r>
            <a:r>
              <a:rPr lang="it-IT" sz="1100" dirty="0">
                <a:solidFill>
                  <a:schemeClr val="bg1"/>
                </a:solidFill>
              </a:rPr>
              <a:t> (c == 0) {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const</a:t>
            </a:r>
            <a:r>
              <a:rPr lang="it-IT" sz="1100" dirty="0">
                <a:solidFill>
                  <a:schemeClr val="bg1"/>
                </a:solidFill>
              </a:rPr>
              <a:t> preferiti = </a:t>
            </a:r>
            <a:r>
              <a:rPr lang="it-IT" sz="1100" dirty="0" err="1">
                <a:solidFill>
                  <a:schemeClr val="bg1"/>
                </a:solidFill>
              </a:rPr>
              <a:t>document.querySelector</a:t>
            </a:r>
            <a:r>
              <a:rPr lang="it-IT" sz="1100" dirty="0">
                <a:solidFill>
                  <a:schemeClr val="bg1"/>
                </a:solidFill>
              </a:rPr>
              <a:t>("#preferiti");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  </a:t>
            </a:r>
            <a:r>
              <a:rPr lang="it-IT" sz="1100" dirty="0" err="1">
                <a:solidFill>
                  <a:schemeClr val="bg1"/>
                </a:solidFill>
              </a:rPr>
              <a:t>preferiti.classList.add</a:t>
            </a:r>
            <a:r>
              <a:rPr lang="it-IT" sz="1100" dirty="0">
                <a:solidFill>
                  <a:schemeClr val="bg1"/>
                </a:solidFill>
              </a:rPr>
              <a:t>("</a:t>
            </a:r>
            <a:r>
              <a:rPr lang="it-IT" sz="1100" dirty="0" err="1">
                <a:solidFill>
                  <a:schemeClr val="bg1"/>
                </a:solidFill>
              </a:rPr>
              <a:t>hidden</a:t>
            </a:r>
            <a:r>
              <a:rPr lang="it-IT" sz="1100" dirty="0">
                <a:solidFill>
                  <a:schemeClr val="bg1"/>
                </a:solidFill>
              </a:rPr>
              <a:t>");</a:t>
            </a:r>
          </a:p>
          <a:p>
            <a:r>
              <a:rPr lang="it-IT" sz="1100" dirty="0">
                <a:solidFill>
                  <a:schemeClr val="bg1"/>
                </a:solidFill>
              </a:rPr>
              <a:t>  }</a:t>
            </a:r>
          </a:p>
          <a:p>
            <a:r>
              <a:rPr lang="it-IT" sz="11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3359677-2074-450C-9BA9-561540474D1B}"/>
              </a:ext>
            </a:extLst>
          </p:cNvPr>
          <p:cNvSpPr txBox="1">
            <a:spLocks/>
          </p:cNvSpPr>
          <p:nvPr/>
        </p:nvSpPr>
        <p:spPr>
          <a:xfrm>
            <a:off x="1722120" y="152399"/>
            <a:ext cx="4480560" cy="853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u="sng" dirty="0"/>
              <a:t>SEZIONE PREFERITI:</a:t>
            </a:r>
          </a:p>
          <a:p>
            <a:pPr algn="ctr"/>
            <a:r>
              <a:rPr lang="it-IT" sz="3200" u="sng" dirty="0"/>
              <a:t>Rimozione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8384BF-A54E-489C-B319-FB34C04BE567}"/>
              </a:ext>
            </a:extLst>
          </p:cNvPr>
          <p:cNvSpPr txBox="1"/>
          <p:nvPr/>
        </p:nvSpPr>
        <p:spPr>
          <a:xfrm>
            <a:off x="3962401" y="3997403"/>
            <a:ext cx="3935186" cy="738664"/>
          </a:xfrm>
          <a:prstGeom prst="rect">
            <a:avLst/>
          </a:prstGeom>
          <a:solidFill>
            <a:schemeClr val="tx2"/>
          </a:solidFill>
          <a:ln w="177800" cap="sq">
            <a:solidFill>
              <a:schemeClr val="tx2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La rimozione dai preferiti riabilita l’inserimento dello stand scelto nella sezione preferiti tramite un controllo degli id </a:t>
            </a:r>
          </a:p>
        </p:txBody>
      </p:sp>
    </p:spTree>
    <p:extLst>
      <p:ext uri="{BB962C8B-B14F-4D97-AF65-F5344CB8AC3E}">
        <p14:creationId xmlns:p14="http://schemas.microsoft.com/office/powerpoint/2010/main" val="2895917497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2031</TotalTime>
  <Words>2169</Words>
  <Application>Microsoft Office PowerPoint</Application>
  <PresentationFormat>Widescreen</PresentationFormat>
  <Paragraphs>394</Paragraphs>
  <Slides>11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Consolas</vt:lpstr>
      <vt:lpstr>Wingdings 2</vt:lpstr>
      <vt:lpstr>Vista</vt:lpstr>
      <vt:lpstr>MHW2 html+css+js</vt:lpstr>
      <vt:lpstr>Descrizione del progetto</vt:lpstr>
      <vt:lpstr>Presentazione standard di PowerPoint</vt:lpstr>
      <vt:lpstr>HEADER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 html+css</dc:title>
  <dc:creator>Matteo</dc:creator>
  <cp:lastModifiedBy>Matteo</cp:lastModifiedBy>
  <cp:revision>73</cp:revision>
  <dcterms:created xsi:type="dcterms:W3CDTF">2021-03-24T10:08:32Z</dcterms:created>
  <dcterms:modified xsi:type="dcterms:W3CDTF">2021-04-11T15:32:04Z</dcterms:modified>
</cp:coreProperties>
</file>